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317"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6A3F82B-FC86-4513-8FA7-8DE27AB16931}" type="datetimeFigureOut">
              <a:rPr lang="ru-RU" smtClean="0"/>
              <a:pPr/>
              <a:t>29.05.2017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A3F82B-FC86-4513-8FA7-8DE27AB16931}" type="datetimeFigureOut">
              <a:rPr lang="ru-RU" smtClean="0"/>
              <a:pPr/>
              <a:t>29.05.2017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A3F82B-FC86-4513-8FA7-8DE27AB16931}" type="datetimeFigureOut">
              <a:rPr lang="ru-RU" smtClean="0"/>
              <a:pPr/>
              <a:t>29.05.2017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A3F82B-FC86-4513-8FA7-8DE27AB16931}" type="datetimeFigureOut">
              <a:rPr lang="ru-RU" smtClean="0"/>
              <a:pPr/>
              <a:t>29.05.2017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6A3F82B-FC86-4513-8FA7-8DE27AB16931}" type="datetimeFigureOut">
              <a:rPr lang="ru-RU" smtClean="0"/>
              <a:pPr/>
              <a:t>29.05.2017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6A3F82B-FC86-4513-8FA7-8DE27AB16931}" type="datetimeFigureOut">
              <a:rPr lang="ru-RU" smtClean="0"/>
              <a:pPr/>
              <a:t>29.05.2017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6A3F82B-FC86-4513-8FA7-8DE27AB16931}" type="datetimeFigureOut">
              <a:rPr lang="ru-RU" smtClean="0"/>
              <a:pPr/>
              <a:t>29.05.2017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6A3F82B-FC86-4513-8FA7-8DE27AB16931}" type="datetimeFigureOut">
              <a:rPr lang="ru-RU" smtClean="0"/>
              <a:pPr/>
              <a:t>29.05.2017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6A3F82B-FC86-4513-8FA7-8DE27AB16931}" type="datetimeFigureOut">
              <a:rPr lang="ru-RU" smtClean="0"/>
              <a:pPr/>
              <a:t>29.05.2017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6A3F82B-FC86-4513-8FA7-8DE27AB16931}" type="datetimeFigureOut">
              <a:rPr lang="ru-RU" smtClean="0"/>
              <a:pPr/>
              <a:t>29.05.2017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6A3F82B-FC86-4513-8FA7-8DE27AB16931}" type="datetimeFigureOut">
              <a:rPr lang="ru-RU" smtClean="0"/>
              <a:pPr/>
              <a:t>29.05.2017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C4DE6B0-FF44-495A-BFC7-5253DD1C723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A3F82B-FC86-4513-8FA7-8DE27AB16931}" type="datetimeFigureOut">
              <a:rPr lang="ru-RU" smtClean="0"/>
              <a:pPr/>
              <a:t>29.05.2017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DE6B0-FF44-495A-BFC7-5253DD1C723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Начальник ПИ\Pictures\photo.jpg"/>
          <p:cNvPicPr>
            <a:picLocks noChangeAspect="1" noChangeArrowheads="1"/>
          </p:cNvPicPr>
          <p:nvPr/>
        </p:nvPicPr>
        <p:blipFill>
          <a:blip r:embed="rId2" cstate="print"/>
          <a:srcRect/>
          <a:stretch>
            <a:fillRect/>
          </a:stretch>
        </p:blipFill>
        <p:spPr bwMode="auto">
          <a:xfrm>
            <a:off x="3786182" y="357166"/>
            <a:ext cx="1214446" cy="1071570"/>
          </a:xfrm>
          <a:prstGeom prst="rect">
            <a:avLst/>
          </a:prstGeom>
          <a:noFill/>
        </p:spPr>
      </p:pic>
      <p:sp>
        <p:nvSpPr>
          <p:cNvPr id="2" name="Заголовок 1"/>
          <p:cNvSpPr>
            <a:spLocks noGrp="1"/>
          </p:cNvSpPr>
          <p:nvPr>
            <p:ph type="ctrTitle"/>
          </p:nvPr>
        </p:nvSpPr>
        <p:spPr>
          <a:xfrm>
            <a:off x="0" y="3000372"/>
            <a:ext cx="8786842" cy="1357321"/>
          </a:xfrm>
        </p:spPr>
        <p:txBody>
          <a:bodyPr>
            <a:noAutofit/>
          </a:bodyPr>
          <a:lstStyle/>
          <a:p>
            <a:pPr algn="ctr"/>
            <a:r>
              <a:rPr lang="ru-RU" sz="3600" dirty="0" smtClean="0">
                <a:latin typeface="Arial" pitchFamily="34" charset="0"/>
                <a:cs typeface="Arial" pitchFamily="34" charset="0"/>
              </a:rPr>
              <a:t>РАСТОРЖЕНИЕ ТРУДОВОГО ДОГОВОРА: ПО СОГЛАШЕНИЮ СТОРОН И ИНИЦИАТИВЕ РАБОТНИКА</a:t>
            </a:r>
            <a:endParaRPr lang="ru-RU" sz="3600" dirty="0">
              <a:latin typeface="Arial" pitchFamily="34" charset="0"/>
              <a:cs typeface="Arial" pitchFamily="34" charset="0"/>
            </a:endParaRPr>
          </a:p>
        </p:txBody>
      </p:sp>
      <p:sp>
        <p:nvSpPr>
          <p:cNvPr id="3" name="Подзаголовок 2"/>
          <p:cNvSpPr>
            <a:spLocks noGrp="1"/>
          </p:cNvSpPr>
          <p:nvPr>
            <p:ph type="subTitle" idx="1"/>
          </p:nvPr>
        </p:nvSpPr>
        <p:spPr>
          <a:xfrm>
            <a:off x="357158" y="5214950"/>
            <a:ext cx="8429684" cy="928694"/>
          </a:xfrm>
        </p:spPr>
        <p:txBody>
          <a:bodyPr>
            <a:normAutofit lnSpcReduction="10000"/>
          </a:bodyPr>
          <a:lstStyle/>
          <a:p>
            <a:pPr algn="ctr"/>
            <a:r>
              <a:rPr lang="ru-RU" sz="2800" dirty="0" smtClean="0">
                <a:solidFill>
                  <a:schemeClr val="tx1"/>
                </a:solidFill>
                <a:latin typeface="Arial" pitchFamily="34" charset="0"/>
                <a:cs typeface="Arial" pitchFamily="34" charset="0"/>
              </a:rPr>
              <a:t>Заведующий правовой инспекцией труда – Михайлов Павел Владимирович</a:t>
            </a:r>
            <a:endParaRPr lang="ru-RU" sz="2800" dirty="0">
              <a:solidFill>
                <a:schemeClr val="tx1"/>
              </a:solidFill>
              <a:latin typeface="Arial" pitchFamily="34" charset="0"/>
              <a:cs typeface="Arial" pitchFamily="34" charset="0"/>
            </a:endParaRPr>
          </a:p>
        </p:txBody>
      </p:sp>
      <p:sp>
        <p:nvSpPr>
          <p:cNvPr id="11265" name="Rectangle 1"/>
          <p:cNvSpPr>
            <a:spLocks noChangeArrowheads="1"/>
          </p:cNvSpPr>
          <p:nvPr/>
        </p:nvSpPr>
        <p:spPr bwMode="auto">
          <a:xfrm>
            <a:off x="428596" y="1500174"/>
            <a:ext cx="850112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Профсоюз работников народного образования и науки Российской Федерации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ТЕРРИТОРИАЛЬНАЯ  ОРГАНИЗАЦИЯ</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САНКТ-ПЕТЕРБУРГА И ЛЕНИНГРАДСКОЙ ОБЛАСТИ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857232"/>
            <a:ext cx="8229600" cy="1143000"/>
          </a:xfrm>
        </p:spPr>
        <p:txBody>
          <a:bodyPr>
            <a:noAutofit/>
          </a:bodyPr>
          <a:lstStyle/>
          <a:p>
            <a:r>
              <a:rPr lang="ru-RU" sz="3600" dirty="0" smtClean="0"/>
              <a:t>РАСТОРЖЕНИЕ ТРУДОВОГО ДОГОВОРА ПО СОГЛАШЕНИЮ СТОРОН</a:t>
            </a:r>
            <a:endParaRPr lang="ru-RU" sz="3600" dirty="0"/>
          </a:p>
        </p:txBody>
      </p:sp>
      <p:sp>
        <p:nvSpPr>
          <p:cNvPr id="3" name="Содержимое 2"/>
          <p:cNvSpPr>
            <a:spLocks noGrp="1"/>
          </p:cNvSpPr>
          <p:nvPr>
            <p:ph idx="1"/>
          </p:nvPr>
        </p:nvSpPr>
        <p:spPr>
          <a:xfrm>
            <a:off x="457200" y="2500307"/>
            <a:ext cx="8229600" cy="2286016"/>
          </a:xfrm>
        </p:spPr>
        <p:txBody>
          <a:bodyPr/>
          <a:lstStyle/>
          <a:p>
            <a:pPr algn="ctr">
              <a:buNone/>
            </a:pPr>
            <a:r>
              <a:rPr lang="ru-RU" dirty="0" smtClean="0"/>
              <a:t>Ст. 78 </a:t>
            </a:r>
            <a:r>
              <a:rPr lang="ru-RU" dirty="0" err="1" smtClean="0"/>
              <a:t>ТК</a:t>
            </a:r>
            <a:r>
              <a:rPr lang="ru-RU" dirty="0" smtClean="0"/>
              <a:t> РФ.</a:t>
            </a:r>
          </a:p>
          <a:p>
            <a:pPr marL="0" indent="0" algn="ctr">
              <a:buNone/>
            </a:pPr>
            <a:r>
              <a:rPr lang="ru-RU" dirty="0" smtClean="0"/>
              <a:t>Трудовой договор может быть в любое время расторгнут по соглашению сторон трудового договора.</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РАСТОРЖЕНИЕ ТРУДОВОГО ДОГОВОРА ПО СОГЛАШЕНИЮ СТОРОН</a:t>
            </a:r>
            <a:endParaRPr lang="ru-RU" sz="3200" dirty="0"/>
          </a:p>
        </p:txBody>
      </p:sp>
      <p:sp>
        <p:nvSpPr>
          <p:cNvPr id="3" name="Содержимое 2"/>
          <p:cNvSpPr>
            <a:spLocks noGrp="1"/>
          </p:cNvSpPr>
          <p:nvPr>
            <p:ph idx="1"/>
          </p:nvPr>
        </p:nvSpPr>
        <p:spPr>
          <a:xfrm>
            <a:off x="457200" y="1357298"/>
            <a:ext cx="8229600" cy="4857783"/>
          </a:xfrm>
        </p:spPr>
        <p:txBody>
          <a:bodyPr>
            <a:normAutofit fontScale="77500" lnSpcReduction="20000"/>
          </a:bodyPr>
          <a:lstStyle/>
          <a:p>
            <a:pPr algn="just"/>
            <a:r>
              <a:rPr lang="ru-RU" dirty="0" smtClean="0"/>
              <a:t>Инициатор расторжения – работник или работодатель.</a:t>
            </a:r>
          </a:p>
          <a:p>
            <a:pPr algn="just"/>
            <a:r>
              <a:rPr lang="ru-RU" dirty="0" smtClean="0"/>
              <a:t>Сроки – любые, письмо Минтруда России от 10.04.2014 </a:t>
            </a:r>
            <a:r>
              <a:rPr lang="ru-RU" dirty="0" err="1" smtClean="0"/>
              <a:t>N</a:t>
            </a:r>
            <a:r>
              <a:rPr lang="ru-RU" dirty="0" smtClean="0"/>
              <a:t> 14-2/ООГ-1347</a:t>
            </a:r>
          </a:p>
          <a:p>
            <a:pPr algn="just"/>
            <a:r>
              <a:rPr lang="ru-RU" dirty="0" smtClean="0"/>
              <a:t>Форма – письменная, в двух экземплярах.</a:t>
            </a:r>
          </a:p>
          <a:p>
            <a:pPr algn="just"/>
            <a:r>
              <a:rPr lang="ru-RU" dirty="0" smtClean="0"/>
              <a:t>Отозвать без согласия другой стороны соглашения невозможно - п. 20 Постановления Пленума </a:t>
            </a:r>
            <a:r>
              <a:rPr lang="ru-RU" dirty="0" err="1" smtClean="0"/>
              <a:t>ВС</a:t>
            </a:r>
            <a:r>
              <a:rPr lang="ru-RU" dirty="0" smtClean="0"/>
              <a:t> РФ от 17.03.2004 </a:t>
            </a:r>
            <a:r>
              <a:rPr lang="ru-RU" dirty="0" err="1" smtClean="0"/>
              <a:t>N</a:t>
            </a:r>
            <a:r>
              <a:rPr lang="ru-RU" dirty="0" smtClean="0"/>
              <a:t> 2.</a:t>
            </a:r>
          </a:p>
          <a:p>
            <a:pPr algn="just"/>
            <a:r>
              <a:rPr lang="ru-RU" dirty="0" smtClean="0"/>
              <a:t>Беременных женщин увольнять нельзя, если она против этого – ст. 261 </a:t>
            </a:r>
            <a:r>
              <a:rPr lang="ru-RU" dirty="0" err="1" smtClean="0"/>
              <a:t>ТК</a:t>
            </a:r>
            <a:r>
              <a:rPr lang="ru-RU" dirty="0" smtClean="0"/>
              <a:t> РФ, определение Московского городского суда от 22 декабря 2015 г. </a:t>
            </a:r>
            <a:r>
              <a:rPr lang="ru-RU" dirty="0" err="1" smtClean="0"/>
              <a:t>N</a:t>
            </a:r>
            <a:r>
              <a:rPr lang="ru-RU" dirty="0" smtClean="0"/>
              <a:t> 4г-13550/15, Апелляционное определение </a:t>
            </a:r>
            <a:r>
              <a:rPr lang="ru-RU" dirty="0" err="1" smtClean="0"/>
              <a:t>СК</a:t>
            </a:r>
            <a:r>
              <a:rPr lang="ru-RU" dirty="0" smtClean="0"/>
              <a:t> по гражданским делам Свердловского областного суда от 11 июня 2015 г. по делу </a:t>
            </a:r>
            <a:r>
              <a:rPr lang="ru-RU" dirty="0" err="1" smtClean="0"/>
              <a:t>N</a:t>
            </a:r>
            <a:r>
              <a:rPr lang="ru-RU" dirty="0" smtClean="0"/>
              <a:t> 33-9042/2015.</a:t>
            </a:r>
          </a:p>
          <a:p>
            <a:pPr>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29600" cy="368280"/>
          </a:xfrm>
        </p:spPr>
        <p:txBody>
          <a:bodyPr>
            <a:noAutofit/>
          </a:bodyPr>
          <a:lstStyle/>
          <a:p>
            <a:r>
              <a:rPr lang="ru-RU" sz="2000" dirty="0" smtClean="0"/>
              <a:t>ФОРМА РАСТОРЖЕНИЯ ТРУДОВОГО ДОГОВОРА ПО СОГЛАШЕНИЮ СТОРОН</a:t>
            </a:r>
            <a:endParaRPr lang="ru-RU" sz="2000" dirty="0"/>
          </a:p>
        </p:txBody>
      </p:sp>
      <p:sp>
        <p:nvSpPr>
          <p:cNvPr id="3" name="Содержимое 2"/>
          <p:cNvSpPr>
            <a:spLocks noGrp="1"/>
          </p:cNvSpPr>
          <p:nvPr>
            <p:ph idx="1"/>
          </p:nvPr>
        </p:nvSpPr>
        <p:spPr>
          <a:xfrm>
            <a:off x="285720" y="428604"/>
            <a:ext cx="8643998" cy="6072230"/>
          </a:xfrm>
        </p:spPr>
        <p:txBody>
          <a:bodyPr>
            <a:noAutofit/>
          </a:bodyPr>
          <a:lstStyle/>
          <a:p>
            <a:pPr algn="ctr">
              <a:buNone/>
            </a:pPr>
            <a:r>
              <a:rPr lang="ru-RU" sz="2000" dirty="0" smtClean="0"/>
              <a:t>Соглашение</a:t>
            </a:r>
            <a:br>
              <a:rPr lang="ru-RU" sz="2000" dirty="0" smtClean="0"/>
            </a:br>
            <a:r>
              <a:rPr lang="ru-RU" sz="2000" dirty="0" smtClean="0"/>
              <a:t>о расторжении трудового договора</a:t>
            </a:r>
          </a:p>
          <a:p>
            <a:pPr algn="ctr">
              <a:buNone/>
            </a:pPr>
            <a:r>
              <a:rPr lang="ru-RU" sz="2000" dirty="0" smtClean="0"/>
              <a:t>г. место заключения соглашения 			число, месяц, год</a:t>
            </a:r>
          </a:p>
          <a:p>
            <a:pPr marL="0" indent="0" algn="just">
              <a:buNone/>
            </a:pPr>
            <a:r>
              <a:rPr lang="ru-RU" sz="2000" i="1" dirty="0" smtClean="0"/>
              <a:t>Полное наименование работодателя</a:t>
            </a:r>
            <a:r>
              <a:rPr lang="ru-RU" sz="2000" dirty="0" smtClean="0"/>
              <a:t> в лице </a:t>
            </a:r>
            <a:r>
              <a:rPr lang="ru-RU" sz="2000" i="1" dirty="0" smtClean="0"/>
              <a:t>должность, Ф. И. О., </a:t>
            </a:r>
            <a:r>
              <a:rPr lang="ru-RU" sz="2000" dirty="0" smtClean="0"/>
              <a:t>действующего на основании </a:t>
            </a:r>
            <a:r>
              <a:rPr lang="ru-RU" sz="2000" i="1" dirty="0" smtClean="0"/>
              <a:t>наименование документа, подтверждающего полномочия</a:t>
            </a:r>
            <a:r>
              <a:rPr lang="ru-RU" sz="2000" dirty="0" smtClean="0"/>
              <a:t>, именуемое в дальнейшем "Работодатель", с одной стороны и </a:t>
            </a:r>
            <a:r>
              <a:rPr lang="ru-RU" sz="2000" i="1" dirty="0" smtClean="0"/>
              <a:t>Ф. И. О. работника</a:t>
            </a:r>
            <a:r>
              <a:rPr lang="ru-RU" sz="2000" dirty="0" smtClean="0"/>
              <a:t>, в дальнейшем именуемый "Работник", с другой стороны, а совместно именуемые "Стороны", заключили настоящее соглашение о нижеследующем:</a:t>
            </a:r>
          </a:p>
          <a:p>
            <a:pPr algn="just">
              <a:buNone/>
            </a:pPr>
            <a:r>
              <a:rPr lang="ru-RU" sz="2000" dirty="0" smtClean="0"/>
              <a:t>1. Стороны пришли к соглашению расторгнуть трудовой договор </a:t>
            </a:r>
            <a:r>
              <a:rPr lang="ru-RU" sz="2000" dirty="0" err="1" smtClean="0"/>
              <a:t>N</a:t>
            </a:r>
            <a:r>
              <a:rPr lang="ru-RU" sz="2000" dirty="0" smtClean="0"/>
              <a:t> от в соответствии с п. 1 ч. 1 ст. 77 и ст. 78 Трудового кодекса РФ.</a:t>
            </a:r>
          </a:p>
          <a:p>
            <a:pPr algn="just">
              <a:buNone/>
            </a:pPr>
            <a:r>
              <a:rPr lang="ru-RU" sz="2000" dirty="0" smtClean="0"/>
              <a:t>2. Последним днем работы Работника является [число, месяц, год].</a:t>
            </a:r>
          </a:p>
          <a:p>
            <a:pPr algn="just">
              <a:buNone/>
            </a:pPr>
            <a:r>
              <a:rPr lang="ru-RU" sz="2000" dirty="0" smtClean="0"/>
              <a:t>3. Работодатель обязуется в последний рабочий день Работника выплатить 25000 (двадцать пять тысяч) рублей.</a:t>
            </a:r>
          </a:p>
          <a:p>
            <a:pPr algn="just">
              <a:buNone/>
            </a:pPr>
            <a:r>
              <a:rPr lang="ru-RU" sz="2000" dirty="0" smtClean="0"/>
              <a:t>4. Настоящее соглашение составлено в двух экземплярах, имеющих одинаковую юридическую силу, - по одному для каждой из Сторон.</a:t>
            </a:r>
          </a:p>
          <a:p>
            <a:pPr algn="just">
              <a:buNone/>
            </a:pPr>
            <a:r>
              <a:rPr lang="ru-RU" sz="2000" dirty="0" smtClean="0"/>
              <a:t>5. Реквизиты и подписи сторон Работодатель Работник</a:t>
            </a:r>
          </a:p>
          <a:p>
            <a:pPr marL="0" indent="0" algn="just">
              <a:buNone/>
            </a:pPr>
            <a:r>
              <a:rPr lang="ru-RU" sz="2000" dirty="0" smtClean="0"/>
              <a:t>Экземпляр соглашения мною получен [число, месяц, год] [подпись, фамилия, инициалы работника].</a:t>
            </a:r>
            <a:endParaRPr lang="ru-RU"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t>Увольнение по инициативе работника</a:t>
            </a:r>
            <a:endParaRPr lang="ru-RU" sz="3600" dirty="0"/>
          </a:p>
        </p:txBody>
      </p:sp>
      <p:sp>
        <p:nvSpPr>
          <p:cNvPr id="3" name="Содержимое 2"/>
          <p:cNvSpPr>
            <a:spLocks noGrp="1"/>
          </p:cNvSpPr>
          <p:nvPr>
            <p:ph idx="1"/>
          </p:nvPr>
        </p:nvSpPr>
        <p:spPr>
          <a:xfrm>
            <a:off x="500034" y="1357298"/>
            <a:ext cx="8229600" cy="4525963"/>
          </a:xfrm>
        </p:spPr>
        <p:txBody>
          <a:bodyPr>
            <a:normAutofit fontScale="92500" lnSpcReduction="20000"/>
          </a:bodyPr>
          <a:lstStyle/>
          <a:p>
            <a:pPr algn="ctr">
              <a:buNone/>
            </a:pPr>
            <a:r>
              <a:rPr lang="ru-RU" dirty="0" smtClean="0"/>
              <a:t>Статья 80 </a:t>
            </a:r>
            <a:r>
              <a:rPr lang="ru-RU" dirty="0" err="1" smtClean="0"/>
              <a:t>ТК</a:t>
            </a:r>
            <a:r>
              <a:rPr lang="ru-RU" dirty="0" smtClean="0"/>
              <a:t> РФ</a:t>
            </a:r>
          </a:p>
          <a:p>
            <a:pPr algn="ctr">
              <a:buNone/>
            </a:pPr>
            <a:endParaRPr lang="ru-RU" dirty="0" smtClean="0"/>
          </a:p>
          <a:p>
            <a:pPr marL="0" indent="0" algn="just">
              <a:buNone/>
            </a:pPr>
            <a:r>
              <a:rPr lang="ru-RU" dirty="0" smtClean="0"/>
              <a:t>Работник имеет право расторгнуть трудовой договор, предупредив об этом работодателя в письменной форме не позднее чем за две недели, если иной срок не установлен настоящим Кодексом или иным федеральным законом. Течение указанного срока начинается на следующий день после получения работодателем заявления работника об увольнении.</a:t>
            </a: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475</TotalTime>
  <Words>199</Words>
  <Application>Microsoft Office PowerPoint</Application>
  <PresentationFormat>Экран (4:3)</PresentationFormat>
  <Paragraphs>28</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РАСТОРЖЕНИЕ ТРУДОВОГО ДОГОВОРА: ПО СОГЛАШЕНИЮ СТОРОН И ИНИЦИАТИВЕ РАБОТНИКА</vt:lpstr>
      <vt:lpstr>РАСТОРЖЕНИЕ ТРУДОВОГО ДОГОВОРА ПО СОГЛАШЕНИЮ СТОРОН</vt:lpstr>
      <vt:lpstr>РАСТОРЖЕНИЕ ТРУДОВОГО ДОГОВОРА ПО СОГЛАШЕНИЮ СТОРОН</vt:lpstr>
      <vt:lpstr>ФОРМА РАСТОРЖЕНИЯ ТРУДОВОГО ДОГОВОРА ПО СОГЛАШЕНИЮ СТОРОН</vt:lpstr>
      <vt:lpstr>Увольнение по инициативе работника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ПРОФЕССИОНАЛЬНЫЕ СТАНДАРТЫ</dc:title>
  <dc:creator>Начальник ПИ</dc:creator>
  <cp:lastModifiedBy>Начальник ПИ</cp:lastModifiedBy>
  <cp:revision>53</cp:revision>
  <dcterms:created xsi:type="dcterms:W3CDTF">2017-04-19T11:14:13Z</dcterms:created>
  <dcterms:modified xsi:type="dcterms:W3CDTF">2017-05-29T10:33:46Z</dcterms:modified>
</cp:coreProperties>
</file>